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</p:sldIdLst>
  <p:sldSz cy="6858000" cx="9144000"/>
  <p:notesSz cx="6858000" cy="9144000"/>
  <p:embeddedFontLst>
    <p:embeddedFont>
      <p:font typeface="Work Sans"/>
      <p:regular r:id="rId67"/>
      <p:bold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WorkSans-bold.fntdata"/><Relationship Id="rId23" Type="http://schemas.openxmlformats.org/officeDocument/2006/relationships/slide" Target="slides/slide19.xml"/><Relationship Id="rId67" Type="http://schemas.openxmlformats.org/officeDocument/2006/relationships/font" Target="fonts/WorkSans-regular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b2420270_2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45b2420270_2_2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5b2420270_1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5b2420270_1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b2420270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45b2420270_1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5b2420270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45b2420270_1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b2420270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45b2420270_1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5b2420270_13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45b2420270_13_2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5b2420270_1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ITS uses something called a service management a framework to manage all of the various layers and types of technologies that we provide.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45b2420270_1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5b2420270_1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45b2420270_13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5b2420270_13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45b2420270_13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5b2420270_13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45b2420270_13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5b2420270_13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45b2420270_13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595c3190d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595c3190d_1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5b2420270_13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45b2420270_13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5b2420270_13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45b2420270_13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5b2420270_13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45b2420270_13_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5b2420270_13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45b2420270_13_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5b2420270_13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45b2420270_13_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5b2420270_13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45b2420270_13_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5b2420270_13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45b2420270_13_1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5b2420270_13_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45b2420270_13_2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5b2420270_13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Struggling with this slide. </a:t>
            </a:r>
            <a:endParaRPr/>
          </a:p>
        </p:txBody>
      </p:sp>
      <p:sp>
        <p:nvSpPr>
          <p:cNvPr id="308" name="Google Shape;308;g45b2420270_13_1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5b2420270_13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45b2420270_13_1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5b2420270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45b2420270_2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5b2420270_13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45b2420270_13_1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5b2420270_13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45b2420270_13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b2420270_13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45b2420270_13_1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5b2420270_13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45b2420270_13_1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5b2420270_13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45b2420270_13_1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5b2420270_13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45b2420270_13_1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5b2420270_13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45b2420270_13_1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5b2420270_13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45b2420270_13_2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5b2420270_13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45b2420270_13_2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5b2420270_2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45b2420270_2_2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5b2420270_2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45b2420270_2_1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5b2420270_2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45b2420270_2_1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5b2420270_2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45b2420270_2_2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5b2420270_2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45b2420270_2_1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5b2420270_2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45b2420270_2_1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5b2420270_2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45b2420270_2_2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5b2420270_2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45b2420270_2_2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5b2420270_2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45b2420270_2_2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5b2420270_2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45b2420270_2_1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5b2420270_2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45b2420270_2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b242027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45b2420270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5b2420270_2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45b2420270_2_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5b2420270_11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45b2420270_11_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5b2420270_1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45b2420270_11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5b2420270_2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45b2420270_2_1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45b2420270_1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45b2420270_11_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5b2420270_1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45b2420270_11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5b2420270_2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45b2420270_2_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5b2420270_1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45b2420270_11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45b2420270_11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45b2420270_11_1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45b2420270_1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45b2420270_11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5b2420270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45b2420270_1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5b2420270_11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45b2420270_11_1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45b2420270_11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45b2420270_11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45b2420270_2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45b2420270_2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b2420270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5b2420270_1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b2420270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45b2420270_1_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5b2420270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45b2420270_1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hyperlink" Target="mailto:sets@ucsc.edu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4650" y="1812250"/>
            <a:ext cx="9153300" cy="27189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48" y="230626"/>
            <a:ext cx="6902531" cy="9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265950" y="4793825"/>
            <a:ext cx="28992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Jody Greene</a:t>
            </a:r>
            <a:r>
              <a:rPr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Associate Vice Provost for Teaching and Learning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Director of CITL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Professor of Literature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Executive Sponsor for WDYT Project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9750" y="1285350"/>
            <a:ext cx="56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citl.ucsc.edu | citl@ucsc.edu | McHenry Library 1330A</a:t>
            </a:r>
            <a:endParaRPr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32000" y="1875400"/>
            <a:ext cx="8331300" cy="1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WDYT Information Session &amp; Workshop </a:t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Stevenson Conference Center</a:t>
            </a:r>
            <a:endParaRPr b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Nov. 7, 2018</a:t>
            </a:r>
            <a:endParaRPr b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6135950" y="4793825"/>
            <a:ext cx="28992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Rebecca</a:t>
            </a:r>
            <a:r>
              <a:rPr lang="en-US" sz="1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Peet</a:t>
            </a:r>
            <a:r>
              <a:rPr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SETs Service Manager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Faculty Instructional Technology Center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Learning Technologies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Information Technology Services, UCSC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307375" y="4891275"/>
            <a:ext cx="28992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Kimberly Adilia</a:t>
            </a:r>
            <a:r>
              <a:rPr lang="en-US" sz="1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Helmer</a:t>
            </a:r>
            <a:r>
              <a:rPr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Chair</a:t>
            </a: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of COT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Teaching Professor of Writing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Nic Brummell</a:t>
            </a:r>
            <a:endParaRPr sz="1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Member of COT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Professor of Applied Mathematics</a:t>
            </a:r>
            <a:endParaRPr i="1" sz="12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Customization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57200" y="1866600"/>
            <a:ext cx="82296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Char char="●"/>
            </a:pP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can do mid-quarter surveys </a:t>
            </a:r>
            <a:r>
              <a:rPr lang="en-US" sz="26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OR</a:t>
            </a: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you can add questions at the end of term.</a:t>
            </a:r>
            <a:endParaRPr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Char char="●"/>
            </a:pP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Mid quarter surveys are known:</a:t>
            </a:r>
            <a:endParaRPr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5720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— to help people develop their teaching</a:t>
            </a:r>
            <a:endParaRPr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57200" lvl="0" marL="9144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— to get students to reflect on their learning</a:t>
            </a:r>
            <a:endParaRPr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57200" lvl="0" marL="9144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— to produce better student responses at the end of term </a:t>
            </a:r>
            <a:endParaRPr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93700" lvl="0" marL="457200" rtl="0" algn="l">
              <a:spcBef>
                <a:spcPts val="1400"/>
              </a:spcBef>
              <a:spcAft>
                <a:spcPts val="700"/>
              </a:spcAft>
              <a:buClr>
                <a:schemeClr val="dk1"/>
              </a:buClr>
              <a:buSzPts val="2600"/>
              <a:buFont typeface="Work Sans"/>
              <a:buChar char="●"/>
            </a:pPr>
            <a:r>
              <a:rPr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Anything you customize is private, meaning only you can see the responses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Why No </a:t>
            </a: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Customization in Fall 2018?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405750" y="1936075"/>
            <a:ext cx="81951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give ITS and department staff time to come up to speed</a:t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73650" y="3610750"/>
            <a:ext cx="82593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</a:t>
            </a:r>
            <a:endParaRPr i="1"/>
          </a:p>
        </p:txBody>
      </p:sp>
      <p:sp>
        <p:nvSpPr>
          <p:cNvPr id="187" name="Google Shape;187;p23"/>
          <p:cNvSpPr txBox="1"/>
          <p:nvPr/>
        </p:nvSpPr>
        <p:spPr>
          <a:xfrm>
            <a:off x="405750" y="4704525"/>
            <a:ext cx="81951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 give COT time to get a really simple user friendly guide to writing good questions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93100" y="156926"/>
            <a:ext cx="84924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Gradual shift in how departmental survey questions are asked &amp; scaled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307475" y="1603825"/>
            <a:ext cx="8778600" cy="5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Declarative statements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that represent only the individual student’s experience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Scale (5 possible responses)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Can’t evaluate | Disagree 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|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Somewhat disagree | Somewhat agree | Agree 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Emphasis on writing questions that focus on </a:t>
            </a: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student learning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rather than faculty’s teaching style or satisfaction with the course 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Effort to reduce the possibility for </a:t>
            </a: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implicit bias</a:t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Examples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lectures </a:t>
            </a:r>
            <a:r>
              <a:rPr lang="en-US" sz="1800" strike="sng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were clear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helped me clearly understand key concepts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instructor’s comments on </a:t>
            </a:r>
            <a:r>
              <a:rPr lang="en-US" sz="1800" strike="sng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students’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written work </a:t>
            </a:r>
            <a:r>
              <a:rPr lang="en-US" sz="1800" strike="sng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were helpful 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helped me improve my writing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Teaching Assistant was effective in supporting </a:t>
            </a:r>
            <a:r>
              <a:rPr b="1"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learning in the course as a whole. 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●"/>
            </a:pP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instructor was available </a:t>
            </a:r>
            <a:r>
              <a:rPr lang="en-US" sz="1800" strike="sng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and helpful</a:t>
            </a:r>
            <a:r>
              <a:rPr lang="en-U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outside of class time for scheduled office hours or by appointment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379900" y="155401"/>
            <a:ext cx="84924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Advice for Increasing Your Return Rates and Limiting Bias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307475" y="1594250"/>
            <a:ext cx="8778600" cy="5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</a:pPr>
            <a:r>
              <a:rPr b="1"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Talk to your students</a:t>
            </a:r>
            <a:r>
              <a:rPr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about how SETs are used (both to improve our teaching and in every personnel action)</a:t>
            </a:r>
            <a:endParaRPr sz="2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</a:pPr>
            <a:r>
              <a:rPr b="1"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Ask</a:t>
            </a:r>
            <a:r>
              <a:rPr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them to give you constructive and specific feedback that you can use to improve your teaching</a:t>
            </a:r>
            <a:endParaRPr sz="2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</a:pPr>
            <a:r>
              <a:rPr b="1"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Incorporate</a:t>
            </a:r>
            <a:r>
              <a:rPr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the feedback they give you at mid quarter to make changes to the course, signaling that you take their input seriously</a:t>
            </a:r>
            <a:endParaRPr sz="2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</a:pPr>
            <a:r>
              <a:rPr b="1"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Inform</a:t>
            </a:r>
            <a:r>
              <a:rPr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them that bias is a common problem with SETs and ask them to be thoughtful and respectful – this isn’t YELP.</a:t>
            </a:r>
            <a:endParaRPr sz="2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</a:pPr>
            <a:r>
              <a:rPr b="1"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Use</a:t>
            </a:r>
            <a:r>
              <a:rPr lang="en-U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class time to allow students to complete SETs</a:t>
            </a:r>
            <a:endParaRPr sz="2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>
            <a:off x="-4650" y="1797000"/>
            <a:ext cx="9153300" cy="27189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48" y="230626"/>
            <a:ext cx="6902531" cy="9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265950" y="4793825"/>
            <a:ext cx="55263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Rebecca Peet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SETs Service Manager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Faculty Instructional Technology Center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Learning Technologies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Information Technology Services, UCSC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89750" y="1285350"/>
            <a:ext cx="56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citl.ucsc.edu | citl@ucsc.edu | McHenry Library 1330A</a:t>
            </a:r>
            <a:endParaRPr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32000" y="1984000"/>
            <a:ext cx="8331300" cy="1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What Do You Think? An ITS Service Provider Perspective</a:t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1200" y="5527350"/>
            <a:ext cx="1599175" cy="11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0" y="0"/>
            <a:ext cx="9144000" cy="15675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325800" y="0"/>
            <a:ext cx="84924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ITS Service Management 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450575" y="1567500"/>
            <a:ext cx="8229600" cy="52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b="1" i="1"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Service Management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- 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Allows ITS to organize the way we manage and present technology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Provides a common language to talk about what we do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Defined Roles, in particular -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●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Service Manager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●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Service Executive Sponsor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Role - </a:t>
            </a: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Service Manager</a:t>
            </a:r>
            <a:r>
              <a:rPr b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379475" y="1444800"/>
            <a:ext cx="8634600" cy="53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Responsible for overseeing all technological aspects of a service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Integration with other infrastructure services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Training and Support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Continuous improvement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Service Manager for SETs - Rebecca Peet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0" y="36837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Role - </a:t>
            </a: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Service Executive Sponsor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450575" y="1813027"/>
            <a:ext cx="8229600" cy="48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Provides direction for the service and executive acceptance of the service.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Jody Greene - is the Executive Sponsor for SETs and is responsible for the policy and pedagogical practice questions related to the service. 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The SETs service includes</a:t>
            </a:r>
            <a:endParaRPr i="1" sz="3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457199" y="1444806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Login with your cruzid and gold password at sets.ucsc.edu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Direct access to WDYT from all Canvas course sites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Training, support and all tiers of troubleshooting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Data integration with myucsc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Benefits for Staff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149075" y="2313600"/>
            <a:ext cx="8943000" cy="4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Department staff workload is significantly decreased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Courses are uploaded from MyUCSC with their session and default survey form attached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							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Welcome &amp; </a:t>
            </a: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Agenda</a:t>
            </a:r>
            <a:endParaRPr b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16750" y="1585050"/>
            <a:ext cx="81105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AutoNum type="arabicPeriod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Revisioning a Teaching Culture: COT and SETs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AutoNum type="arabicPeriod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WDYT: A New Platform, A New Approach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AutoNum type="arabicPeriod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WDYT: An ITS Service Provider Perspective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AutoNum type="arabicPeriod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Crafting Custom Questions: During &amp; End-of-Quarter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Benefits for Instructors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ogin to your dashboard to access reports 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real time response rates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Send your own reminders to your students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W19 - Customization options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Send private mid-quarter surveys to your students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Add course specific questions to the standard end-of-term surveys, results of which are private to the instructor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Benefits - Reports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b="1" i="1"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Access 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Instructors and TAs will be able to login to WDYT the day after grades are due and see their reports.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b="1" i="1"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Consistency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- 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same summary and per-respondent reports that are available in WDYT as a pdf will be exported as a pdf and loaded into DivData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4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WDYT - </a:t>
            </a: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Department Staff Role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Confirm courses are loaded and setup properly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Add department specific questions to a survey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Setup the TA survey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Check response rates and track progress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Download standard end-of-term reports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WDYT - The Student Experience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Student receives one announcement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◆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Expresses the value of student feedback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◆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Provides a list of surveys to complete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◆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Provides instructions for completing the form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➔"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Student receives one reminder every other day until their surveys are completed or the survey session closes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The Student Dashboard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1" name="Google Shape;281;p36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Body Text</a:t>
            </a:r>
            <a:endParaRPr/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75" y="1512200"/>
            <a:ext cx="8385201" cy="40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Student Options in the Survey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Move forward and backward through pages of the survey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Decline the survey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Save the survey and continue it later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050" y="6015239"/>
            <a:ext cx="315277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/>
          <p:nvPr/>
        </p:nvSpPr>
        <p:spPr>
          <a:xfrm>
            <a:off x="2516350" y="5893175"/>
            <a:ext cx="3142200" cy="639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450575" y="368400"/>
            <a:ext cx="869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WDYT - TA Role </a:t>
            </a:r>
            <a:endParaRPr i="1" sz="3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TAs are instructors of “Affiliated Courses”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Can login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Response Rates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Send messages to students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reports the day after grades are due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Download reports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450575" y="368400"/>
            <a:ext cx="869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WDYT - Instructor Role </a:t>
            </a:r>
            <a:endParaRPr i="1" sz="3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Can login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Response Rates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Send messages to students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reports the day after grades are due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Download reports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W19 - Customization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End of term questions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◆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Mid-quarter surveys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0"/>
          <p:cNvSpPr/>
          <p:nvPr/>
        </p:nvSpPr>
        <p:spPr>
          <a:xfrm>
            <a:off x="323800" y="368400"/>
            <a:ext cx="882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Gateway page - </a:t>
            </a:r>
            <a:r>
              <a:rPr b="1" i="1"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sets.ucsc.edu </a:t>
            </a:r>
            <a:endParaRPr i="1" sz="3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50" y="1444800"/>
            <a:ext cx="7159414" cy="53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1709650" y="2385167"/>
            <a:ext cx="647700" cy="34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0"/>
          <p:cNvSpPr txBox="1"/>
          <p:nvPr/>
        </p:nvSpPr>
        <p:spPr>
          <a:xfrm>
            <a:off x="323800" y="2225700"/>
            <a:ext cx="1385700" cy="828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logo is a live login link</a:t>
            </a:r>
            <a:endParaRPr/>
          </a:p>
        </p:txBody>
      </p:sp>
      <p:cxnSp>
        <p:nvCxnSpPr>
          <p:cNvPr id="316" name="Google Shape;316;p40"/>
          <p:cNvCxnSpPr>
            <a:endCxn id="317" idx="3"/>
          </p:cNvCxnSpPr>
          <p:nvPr/>
        </p:nvCxnSpPr>
        <p:spPr>
          <a:xfrm>
            <a:off x="1256350" y="610683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40"/>
          <p:cNvSpPr/>
          <p:nvPr/>
        </p:nvSpPr>
        <p:spPr>
          <a:xfrm>
            <a:off x="5860000" y="1484200"/>
            <a:ext cx="1842300" cy="828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/>
          <p:nvPr/>
        </p:nvSpPr>
        <p:spPr>
          <a:xfrm>
            <a:off x="5616900" y="4862025"/>
            <a:ext cx="2418300" cy="1894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"/>
          <p:cNvSpPr/>
          <p:nvPr/>
        </p:nvSpPr>
        <p:spPr>
          <a:xfrm>
            <a:off x="1266675" y="5527350"/>
            <a:ext cx="3646500" cy="116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409425" y="368375"/>
            <a:ext cx="873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7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Single sign-on</a:t>
            </a:r>
            <a:r>
              <a:rPr b="1" i="1" lang="en-US" sz="37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from Canvas</a:t>
            </a:r>
            <a:r>
              <a:rPr b="1" lang="en-US" sz="37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91325" y="1813033"/>
            <a:ext cx="90528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Click the link in any site that says “SETS (was course evaluations)”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8" name="Google Shape;3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100" y="3428997"/>
            <a:ext cx="2724350" cy="26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 txBox="1"/>
          <p:nvPr/>
        </p:nvSpPr>
        <p:spPr>
          <a:xfrm>
            <a:off x="6244800" y="5028883"/>
            <a:ext cx="1242000" cy="593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Click this link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55150" y="120150"/>
            <a:ext cx="89889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Revisioning</a:t>
            </a: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a Teaching Culture: Committee on Teaching &amp; SETs</a:t>
            </a:r>
            <a:endParaRPr b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55150" y="2172300"/>
            <a:ext cx="89889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9" name="Google Shape;109;p15"/>
          <p:cNvCxnSpPr/>
          <p:nvPr/>
        </p:nvCxnSpPr>
        <p:spPr>
          <a:xfrm>
            <a:off x="561200" y="3687538"/>
            <a:ext cx="8176800" cy="1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1139725" y="3594200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5"/>
          <p:cNvSpPr txBox="1"/>
          <p:nvPr/>
        </p:nvSpPr>
        <p:spPr>
          <a:xfrm>
            <a:off x="1598100" y="4524175"/>
            <a:ext cx="1753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5228975" y="2588050"/>
            <a:ext cx="1753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WDYT Implementation (2018)</a:t>
            </a:r>
            <a:endParaRPr b="1" sz="1600"/>
          </a:p>
        </p:txBody>
      </p:sp>
      <p:sp>
        <p:nvSpPr>
          <p:cNvPr id="113" name="Google Shape;113;p15"/>
          <p:cNvSpPr txBox="1"/>
          <p:nvPr/>
        </p:nvSpPr>
        <p:spPr>
          <a:xfrm>
            <a:off x="428875" y="2683983"/>
            <a:ext cx="17532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</a:rPr>
              <a:t>COT Charged with SET Policy</a:t>
            </a:r>
            <a:endParaRPr b="1" sz="1600">
              <a:solidFill>
                <a:schemeClr val="accent1"/>
              </a:solidFill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598100" y="3795800"/>
            <a:ext cx="1753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</a:rPr>
              <a:t>WDYT Platform Selected &amp; Contract Signed </a:t>
            </a:r>
            <a:r>
              <a:rPr b="1" lang="en-US" sz="1500">
                <a:solidFill>
                  <a:schemeClr val="accent1"/>
                </a:solidFill>
              </a:rPr>
              <a:t>(2015-17)</a:t>
            </a:r>
            <a:endParaRPr b="1" sz="1500">
              <a:solidFill>
                <a:schemeClr val="accent1"/>
              </a:solidFill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501550" y="2683975"/>
            <a:ext cx="1753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</a:rPr>
              <a:t>SETs @ UCSC: Chair Survey </a:t>
            </a:r>
            <a:r>
              <a:rPr b="1" lang="en-US">
                <a:solidFill>
                  <a:schemeClr val="accent1"/>
                </a:solidFill>
              </a:rPr>
              <a:t>(2018-19)</a:t>
            </a:r>
            <a:endParaRPr b="1">
              <a:solidFill>
                <a:schemeClr val="accent1"/>
              </a:solidFill>
            </a:endParaRPr>
          </a:p>
        </p:txBody>
      </p:sp>
      <p:cxnSp>
        <p:nvCxnSpPr>
          <p:cNvPr id="116" name="Google Shape;116;p15"/>
          <p:cNvCxnSpPr/>
          <p:nvPr/>
        </p:nvCxnSpPr>
        <p:spPr>
          <a:xfrm>
            <a:off x="2182075" y="3594200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5"/>
          <p:cNvSpPr txBox="1"/>
          <p:nvPr/>
        </p:nvSpPr>
        <p:spPr>
          <a:xfrm>
            <a:off x="3734150" y="3946050"/>
            <a:ext cx="1830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</a:rPr>
              <a:t>SETs @ UCSC: Instructor Survey 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accent1"/>
                </a:solidFill>
              </a:rPr>
              <a:t>(2018-19)</a:t>
            </a:r>
            <a:endParaRPr b="1" sz="1600">
              <a:solidFill>
                <a:schemeClr val="accent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324650" y="3850800"/>
            <a:ext cx="1676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C4587"/>
                </a:solidFill>
              </a:rPr>
              <a:t>COT SET Study: </a:t>
            </a:r>
            <a:endParaRPr b="1"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C4587"/>
                </a:solidFill>
              </a:rPr>
              <a:t>Winter 2019</a:t>
            </a:r>
            <a:endParaRPr b="1" sz="1600">
              <a:solidFill>
                <a:srgbClr val="1C4587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449300" y="2535625"/>
            <a:ext cx="1396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</a:rPr>
              <a:t>Study Informed SET Changes</a:t>
            </a:r>
            <a:endParaRPr b="1" sz="1600">
              <a:solidFill>
                <a:schemeClr val="accent1"/>
              </a:solidFill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>
            <a:off x="4388100" y="3594188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5"/>
          <p:cNvCxnSpPr/>
          <p:nvPr/>
        </p:nvCxnSpPr>
        <p:spPr>
          <a:xfrm>
            <a:off x="6982175" y="3594188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5"/>
          <p:cNvCxnSpPr/>
          <p:nvPr/>
        </p:nvCxnSpPr>
        <p:spPr>
          <a:xfrm>
            <a:off x="5783500" y="3594200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5"/>
          <p:cNvSpPr txBox="1"/>
          <p:nvPr/>
        </p:nvSpPr>
        <p:spPr>
          <a:xfrm>
            <a:off x="677100" y="1583550"/>
            <a:ext cx="28662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COT SET </a:t>
            </a:r>
            <a:r>
              <a:rPr b="1" lang="en-US" sz="2000"/>
              <a:t>Workflow</a:t>
            </a:r>
            <a:r>
              <a:rPr b="1" lang="en-US" sz="2000"/>
              <a:t>:</a:t>
            </a:r>
            <a:endParaRPr b="1" sz="2000"/>
          </a:p>
        </p:txBody>
      </p:sp>
      <p:cxnSp>
        <p:nvCxnSpPr>
          <p:cNvPr id="124" name="Google Shape;124;p15"/>
          <p:cNvCxnSpPr/>
          <p:nvPr/>
        </p:nvCxnSpPr>
        <p:spPr>
          <a:xfrm>
            <a:off x="3115525" y="3594200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5"/>
          <p:cNvCxnSpPr/>
          <p:nvPr/>
        </p:nvCxnSpPr>
        <p:spPr>
          <a:xfrm>
            <a:off x="8001350" y="3594188"/>
            <a:ext cx="0" cy="20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Click the WDYT launch button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6" name="Google Shape;336;p42"/>
          <p:cNvSpPr txBox="1"/>
          <p:nvPr/>
        </p:nvSpPr>
        <p:spPr>
          <a:xfrm>
            <a:off x="91325" y="1813033"/>
            <a:ext cx="90528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After you click the “SETs” link you will see the link to WDYT. Click it.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37" name="Google Shape;337;p42"/>
          <p:cNvPicPr preferRelativeResize="0"/>
          <p:nvPr/>
        </p:nvPicPr>
        <p:blipFill rotWithShape="1">
          <a:blip r:embed="rId3">
            <a:alphaModFix/>
          </a:blip>
          <a:srcRect b="50027" l="13292" r="0" t="0"/>
          <a:stretch/>
        </p:blipFill>
        <p:spPr>
          <a:xfrm>
            <a:off x="2098200" y="3893567"/>
            <a:ext cx="4634324" cy="196383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8" name="Google Shape;338;p42"/>
          <p:cNvSpPr/>
          <p:nvPr/>
        </p:nvSpPr>
        <p:spPr>
          <a:xfrm>
            <a:off x="4245600" y="4924633"/>
            <a:ext cx="1053300" cy="36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Land at your WDYT dashboard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5" name="Google Shape;345;p43"/>
          <p:cNvSpPr txBox="1"/>
          <p:nvPr/>
        </p:nvSpPr>
        <p:spPr>
          <a:xfrm>
            <a:off x="91325" y="1508233"/>
            <a:ext cx="90528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46" name="Google Shape;3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5155"/>
            <a:ext cx="8991600" cy="318123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/>
          <p:nvPr/>
        </p:nvSpPr>
        <p:spPr>
          <a:xfrm>
            <a:off x="7011525" y="1740100"/>
            <a:ext cx="2021700" cy="39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4"/>
          <p:cNvSpPr/>
          <p:nvPr/>
        </p:nvSpPr>
        <p:spPr>
          <a:xfrm>
            <a:off x="307075" y="368400"/>
            <a:ext cx="883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D</a:t>
            </a: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ashboard - no prior terms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4" name="Google Shape;354;p44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typical dashboard will look like Jody’s-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55" name="Google Shape;3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4200"/>
            <a:ext cx="8767400" cy="27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5"/>
          <p:cNvSpPr/>
          <p:nvPr/>
        </p:nvSpPr>
        <p:spPr>
          <a:xfrm>
            <a:off x="150" y="36840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Dashboard - Upcoming surveys 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45"/>
          <p:cNvPicPr preferRelativeResize="0"/>
          <p:nvPr/>
        </p:nvPicPr>
        <p:blipFill rotWithShape="1">
          <a:blip r:embed="rId3">
            <a:alphaModFix/>
          </a:blip>
          <a:srcRect b="117931" l="1906" r="7299" t="-108725"/>
          <a:stretch/>
        </p:blipFill>
        <p:spPr>
          <a:xfrm>
            <a:off x="186650" y="1444806"/>
            <a:ext cx="8156794" cy="167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25" y="2409201"/>
            <a:ext cx="9144000" cy="188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5"/>
          <p:cNvSpPr/>
          <p:nvPr/>
        </p:nvSpPr>
        <p:spPr>
          <a:xfrm>
            <a:off x="8534675" y="3313850"/>
            <a:ext cx="345000" cy="294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6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Send a Reminder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2" name="Google Shape;372;p46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600" y="1508000"/>
            <a:ext cx="4824850" cy="401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7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Dashboard - Response Rates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0" name="Google Shape;380;p47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88" y="1729366"/>
            <a:ext cx="7804374" cy="369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Reports - Viewing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8" name="Google Shape;388;p48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9" name="Google Shape;3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12275"/>
            <a:ext cx="7166201" cy="5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9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Reports - Downloading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6" name="Google Shape;396;p49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5" y="2111353"/>
            <a:ext cx="8991601" cy="285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0"/>
          <p:cNvSpPr/>
          <p:nvPr/>
        </p:nvSpPr>
        <p:spPr>
          <a:xfrm>
            <a:off x="450574" y="368384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Got a question? Need support?</a:t>
            </a:r>
            <a:endParaRPr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4" name="Google Shape;404;p50"/>
          <p:cNvSpPr txBox="1"/>
          <p:nvPr/>
        </p:nvSpPr>
        <p:spPr>
          <a:xfrm>
            <a:off x="450574" y="1813039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Check with your department manager or staff who works with WDYT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Send an email to </a:t>
            </a:r>
            <a:r>
              <a:rPr lang="en-US" sz="30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sets@ucsc.edu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to generate a help request in ITR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Call 9-5506 - The Faculty Instructional Technology Center (FITC) help line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➔"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Drop by FITC - 1330 McHenry Libray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/>
          <p:nvPr/>
        </p:nvSpPr>
        <p:spPr>
          <a:xfrm>
            <a:off x="-4650" y="1797000"/>
            <a:ext cx="9153300" cy="27189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48" y="230626"/>
            <a:ext cx="6902531" cy="9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1"/>
          <p:cNvSpPr/>
          <p:nvPr/>
        </p:nvSpPr>
        <p:spPr>
          <a:xfrm>
            <a:off x="252300" y="4658250"/>
            <a:ext cx="5526300" cy="21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Kimberly Adilia Helmer 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Chair of COT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Teaching Professor of Writing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Nic Brummell</a:t>
            </a:r>
            <a:endParaRPr b="1" sz="30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Member of COT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Professor of Applied Mathematics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189750" y="1285350"/>
            <a:ext cx="56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citl.ucsc.edu | citl@ucsc.edu | McHenry Library 1330A</a:t>
            </a:r>
            <a:endParaRPr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3" name="Google Shape;413;p51"/>
          <p:cNvSpPr txBox="1"/>
          <p:nvPr/>
        </p:nvSpPr>
        <p:spPr>
          <a:xfrm>
            <a:off x="503450" y="1984000"/>
            <a:ext cx="8331300" cy="1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Crafting Custom Questions: During &amp; End-of-Quarter</a:t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-4650" y="1797000"/>
            <a:ext cx="9153300" cy="2718900"/>
          </a:xfrm>
          <a:prstGeom prst="rect">
            <a:avLst/>
          </a:prstGeom>
          <a:solidFill>
            <a:schemeClr val="accent4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48" y="230626"/>
            <a:ext cx="6902531" cy="9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265950" y="4793825"/>
            <a:ext cx="55263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Jody Greene</a:t>
            </a:r>
            <a:r>
              <a:rPr lang="en-US" sz="30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Associate Vice Provost for Teaching and Learning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Director of CITL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Professor of Literature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Executive Sponsor for WDYT Project</a:t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89750" y="1285350"/>
            <a:ext cx="56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citl.ucsc.edu | citl@ucsc.edu | </a:t>
            </a:r>
            <a:r>
              <a:rPr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McHenry Library 1330A</a:t>
            </a:r>
            <a:endParaRPr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332000" y="1984000"/>
            <a:ext cx="8331300" cy="2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What Do You Think? </a:t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 New Platform and a New Approach</a:t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Why Write Custom Questions?</a:t>
            </a: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64350" y="1076400"/>
            <a:ext cx="8110500" cy="54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Reflective opportunity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for teachers and learners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Midterm questions, electronic or otherwise,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help improve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teaching-learning in progress;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prime Ss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for end-of-quarter SETs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End-of-term questions provide pointed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feedback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for future course modification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Confidential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Instructor driven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3"/>
          <p:cNvSpPr/>
          <p:nvPr/>
        </p:nvSpPr>
        <p:spPr>
          <a:xfrm>
            <a:off x="155150" y="102175"/>
            <a:ext cx="87879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Metacognition, Self-Efficacy, &amp; Reflection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7" name="Google Shape;427;p53"/>
          <p:cNvSpPr txBox="1"/>
          <p:nvPr/>
        </p:nvSpPr>
        <p:spPr>
          <a:xfrm>
            <a:off x="464150" y="1444800"/>
            <a:ext cx="8169900" cy="48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Metacognition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“Thinking about thinking” that is, the process of checking understanding and choosing appropriate strategies for improving learning.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Leads to better learning &amp; transfer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Focuses on active learning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Promotes self-efficacy: Believing in one’s capacity to use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effective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metacognitive strategies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55150" y="102175"/>
            <a:ext cx="87879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Metacognition, Self-Efficacy, &amp; Reflection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266875" y="1444800"/>
            <a:ext cx="8676300" cy="48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Self-Efficacy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Reflects beliefs about one’s capabilities to complete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specific task 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successfully, that is, “self-perceptions of competence”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Leads to greater student effort, tenacity, &amp; achievement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Developed through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Positive feedback &amp; encouragement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Metacognitive strategy development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5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Writing Questions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55"/>
          <p:cNvSpPr txBox="1"/>
          <p:nvPr/>
        </p:nvSpPr>
        <p:spPr>
          <a:xfrm>
            <a:off x="133350" y="968550"/>
            <a:ext cx="8877300" cy="54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Char char="●"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Questions should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Focus on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learning </a:t>
            </a:r>
            <a:endParaRPr i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Focus on the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student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NOT the teacher (to avoid bias &amp; comments on grades)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 precise &amp; simple (no jargon, i.e., avoid: “outcomes,” “metacognition,” but not too colloquial)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Connect to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specific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skills &amp; knowledge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■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Encourage reflection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6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Writing Questions: Open-Ended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8" name="Google Shape;448;p56"/>
          <p:cNvSpPr txBox="1"/>
          <p:nvPr/>
        </p:nvSpPr>
        <p:spPr>
          <a:xfrm>
            <a:off x="516750" y="1159050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ork Sans"/>
              <a:buChar char="●"/>
            </a:pPr>
            <a:r>
              <a:rPr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Returns more information, but time consuming to read &amp; analyze</a:t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ork Sans"/>
              <a:buChar char="●"/>
            </a:pPr>
            <a:r>
              <a:rPr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Appropriate for deeper reflection; a tool for developing metacognition </a:t>
            </a:r>
            <a:endParaRPr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7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Writing Questions: Open-Ended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5" name="Google Shape;455;p57"/>
          <p:cNvSpPr txBox="1"/>
          <p:nvPr/>
        </p:nvSpPr>
        <p:spPr>
          <a:xfrm>
            <a:off x="190675" y="368400"/>
            <a:ext cx="8818500" cy="6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Metacognitive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Examples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A. </a:t>
            </a: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What learning experiences or tools help you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 how to apply, solve, or explain X?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B. What strategies have you used to learn how 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apply, solve, or explain X?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C. How did your writing change after 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group-writing conferences?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D. How did your problem-solving skills change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after you have done X?</a:t>
            </a:r>
            <a:endParaRPr sz="2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8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8"/>
          <p:cNvSpPr/>
          <p:nvPr/>
        </p:nvSpPr>
        <p:spPr>
          <a:xfrm>
            <a:off x="450599" y="15885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Writing Questions: Scaled (1-5) or Open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2" name="Google Shape;462;p58"/>
          <p:cNvSpPr txBox="1"/>
          <p:nvPr/>
        </p:nvSpPr>
        <p:spPr>
          <a:xfrm>
            <a:off x="0" y="1535200"/>
            <a:ext cx="8943000" cy="53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measure student learning in terms of their Self-Efficacy in relation to specific tasks in the near future:</a:t>
            </a:r>
            <a:endParaRPr b="1" sz="2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A.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How confident do you feel about doing well on the </a:t>
            </a:r>
            <a:r>
              <a:rPr i="1" lang="en-US" sz="30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upcoming midterm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 i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1-Not at all confident 2-A little confident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4-Somewhat confident 4-Confident 5-Very confident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B. Please explain 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how you may </a:t>
            </a:r>
            <a:r>
              <a:rPr i="1" lang="en-US" sz="30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use</a:t>
            </a:r>
            <a:r>
              <a:rPr i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X (knowledge, skill, strategy) in your next (Writing, Physics, Math, etc.) course.</a:t>
            </a:r>
            <a:endParaRPr i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Writing Questions: </a:t>
            </a: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Scaled (1-5)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9" name="Google Shape;469;p59"/>
          <p:cNvSpPr txBox="1"/>
          <p:nvPr/>
        </p:nvSpPr>
        <p:spPr>
          <a:xfrm>
            <a:off x="516750" y="1535150"/>
            <a:ext cx="8426100" cy="52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evaluate specific learning tools or activities’ impact on learning of specific skills/topics</a:t>
            </a:r>
            <a:r>
              <a:rPr lang="en-US" sz="2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endParaRPr sz="2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A. </a:t>
            </a:r>
            <a:r>
              <a:rPr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How </a:t>
            </a:r>
            <a:r>
              <a:rPr b="1"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useful</a:t>
            </a:r>
            <a:r>
              <a:rPr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YOUR learning of X were </a:t>
            </a:r>
            <a:r>
              <a:rPr i="1" lang="en-US" sz="28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outside study groups</a:t>
            </a:r>
            <a:r>
              <a:rPr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 i="1"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1-</a:t>
            </a:r>
            <a:r>
              <a:rPr lang="en-US" sz="2800">
                <a:solidFill>
                  <a:srgbClr val="980000"/>
                </a:solidFill>
                <a:latin typeface="Work Sans"/>
                <a:ea typeface="Work Sans"/>
                <a:cs typeface="Work Sans"/>
                <a:sym typeface="Work Sans"/>
              </a:rPr>
              <a:t>Can’t evaluate </a:t>
            </a:r>
            <a:r>
              <a:rPr lang="en-US" sz="2800">
                <a:latin typeface="Work Sans"/>
                <a:ea typeface="Work Sans"/>
                <a:cs typeface="Work Sans"/>
                <a:sym typeface="Work Sans"/>
              </a:rPr>
              <a:t>2-Not useful 3-Somewhat useful 4-Useful 5-Very useful</a:t>
            </a:r>
            <a:endParaRPr sz="2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B. </a:t>
            </a:r>
            <a:r>
              <a:rPr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How </a:t>
            </a:r>
            <a:r>
              <a:rPr b="1"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helpful</a:t>
            </a:r>
            <a:r>
              <a:rPr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for YOUR learning of X were </a:t>
            </a:r>
            <a:r>
              <a:rPr i="1" lang="en-US" sz="28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iClickers</a:t>
            </a:r>
            <a:r>
              <a:rPr i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 i="1"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1-</a:t>
            </a:r>
            <a:r>
              <a:rPr lang="en-US" sz="2800">
                <a:solidFill>
                  <a:srgbClr val="980000"/>
                </a:solidFill>
                <a:latin typeface="Work Sans"/>
                <a:ea typeface="Work Sans"/>
                <a:cs typeface="Work Sans"/>
                <a:sym typeface="Work Sans"/>
              </a:rPr>
              <a:t>Can’t evaluate </a:t>
            </a: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2-Not helpful 3-Somewhat helpful 4-Helpful 5-Very helpful</a:t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0"/>
          <p:cNvSpPr/>
          <p:nvPr/>
        </p:nvSpPr>
        <p:spPr>
          <a:xfrm>
            <a:off x="-4650" y="1812250"/>
            <a:ext cx="9153300" cy="27189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48" y="230626"/>
            <a:ext cx="6902531" cy="9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0"/>
          <p:cNvSpPr/>
          <p:nvPr/>
        </p:nvSpPr>
        <p:spPr>
          <a:xfrm>
            <a:off x="189750" y="1285350"/>
            <a:ext cx="56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citl.ucsc.edu | citl@ucsc.edu | McHenry Library 1330A</a:t>
            </a:r>
            <a:endParaRPr sz="1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7" name="Google Shape;477;p60"/>
          <p:cNvSpPr txBox="1"/>
          <p:nvPr/>
        </p:nvSpPr>
        <p:spPr>
          <a:xfrm>
            <a:off x="332000" y="1984000"/>
            <a:ext cx="8331300" cy="1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Customization &amp; WDYT: Steps</a:t>
            </a:r>
            <a:endParaRPr b="1" sz="4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1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1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1: </a:t>
            </a:r>
            <a:r>
              <a:rPr b="1" lang="en-US" sz="28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Get into questions for a course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4" name="Google Shape;484;p61"/>
          <p:cNvSpPr txBox="1"/>
          <p:nvPr/>
        </p:nvSpPr>
        <p:spPr>
          <a:xfrm>
            <a:off x="516750" y="17096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85" name="Google Shape;48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25" y="2025625"/>
            <a:ext cx="6862650" cy="22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0075" y="3354725"/>
            <a:ext cx="5960301" cy="3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1"/>
          <p:cNvSpPr/>
          <p:nvPr/>
        </p:nvSpPr>
        <p:spPr>
          <a:xfrm>
            <a:off x="1888875" y="2109125"/>
            <a:ext cx="881100" cy="45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1"/>
          <p:cNvSpPr/>
          <p:nvPr/>
        </p:nvSpPr>
        <p:spPr>
          <a:xfrm>
            <a:off x="3896750" y="4832300"/>
            <a:ext cx="13428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1"/>
          <p:cNvSpPr txBox="1"/>
          <p:nvPr/>
        </p:nvSpPr>
        <p:spPr>
          <a:xfrm>
            <a:off x="173525" y="1587175"/>
            <a:ext cx="5553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Step 1(a)</a:t>
            </a: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  </a:t>
            </a: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Click on “My Questions” in your login dashboard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0" name="Google Shape;490;p61"/>
          <p:cNvSpPr txBox="1"/>
          <p:nvPr/>
        </p:nvSpPr>
        <p:spPr>
          <a:xfrm>
            <a:off x="1047975" y="4291650"/>
            <a:ext cx="25629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Step 1(b):</a:t>
            </a:r>
            <a:endParaRPr u="sng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Choose term and course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Click on “Show Questions”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423275" y="368400"/>
            <a:ext cx="8505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What’s</a:t>
            </a: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 New in WDYT?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23150" y="1444800"/>
            <a:ext cx="8505600" cy="54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Name change: from “evals” to “SETs”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All end of term instructor surveys are now online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Instructors can see response </a:t>
            </a:r>
            <a:r>
              <a:rPr i="1"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rates </a:t>
            </a: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but not individual respondents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TA surveys are online and TAs can access their reports online and can export their own reports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Instructor customization is possible with this system (although not in F18)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Gradual move to questions that are designed to elicit better, less biased, more “formative” information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746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ork Sans"/>
              <a:buChar char="●"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Some improvements for students as well—fewer emails, better questions, more targeted feedback opportunities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2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2:  </a:t>
            </a:r>
            <a:r>
              <a:rPr b="1" lang="en-US" sz="25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You will see questions for that course ...</a:t>
            </a:r>
            <a:endParaRPr b="1" sz="25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7" name="Google Shape;497;p62"/>
          <p:cNvSpPr txBox="1"/>
          <p:nvPr/>
        </p:nvSpPr>
        <p:spPr>
          <a:xfrm>
            <a:off x="516750" y="17096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98" name="Google Shape;49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8" y="1475075"/>
            <a:ext cx="4387475" cy="472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700" y="2105575"/>
            <a:ext cx="5001274" cy="4034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0" name="Google Shape;500;p62"/>
          <p:cNvCxnSpPr/>
          <p:nvPr/>
        </p:nvCxnSpPr>
        <p:spPr>
          <a:xfrm>
            <a:off x="1862175" y="6007000"/>
            <a:ext cx="13200" cy="62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1" name="Google Shape;501;p62"/>
          <p:cNvCxnSpPr/>
          <p:nvPr/>
        </p:nvCxnSpPr>
        <p:spPr>
          <a:xfrm>
            <a:off x="6379675" y="1800950"/>
            <a:ext cx="13200" cy="62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2" name="Google Shape;502;p62"/>
          <p:cNvSpPr/>
          <p:nvPr/>
        </p:nvSpPr>
        <p:spPr>
          <a:xfrm>
            <a:off x="4025375" y="4478600"/>
            <a:ext cx="13428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3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3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2: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… and can add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questions for that course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9" name="Google Shape;509;p63"/>
          <p:cNvSpPr txBox="1"/>
          <p:nvPr/>
        </p:nvSpPr>
        <p:spPr>
          <a:xfrm>
            <a:off x="516750" y="17096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10" name="Google Shape;51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8" y="1475075"/>
            <a:ext cx="4387475" cy="472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700" y="2105575"/>
            <a:ext cx="5001274" cy="4034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63"/>
          <p:cNvCxnSpPr/>
          <p:nvPr/>
        </p:nvCxnSpPr>
        <p:spPr>
          <a:xfrm>
            <a:off x="1862175" y="6007000"/>
            <a:ext cx="13200" cy="62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Google Shape;513;p63"/>
          <p:cNvCxnSpPr/>
          <p:nvPr/>
        </p:nvCxnSpPr>
        <p:spPr>
          <a:xfrm>
            <a:off x="6379675" y="1800950"/>
            <a:ext cx="13200" cy="62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4" name="Google Shape;514;p63"/>
          <p:cNvSpPr/>
          <p:nvPr/>
        </p:nvSpPr>
        <p:spPr>
          <a:xfrm>
            <a:off x="4025375" y="4478600"/>
            <a:ext cx="13428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3"/>
          <p:cNvSpPr/>
          <p:nvPr/>
        </p:nvSpPr>
        <p:spPr>
          <a:xfrm>
            <a:off x="7413075" y="4418475"/>
            <a:ext cx="13428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3"/>
          <p:cNvSpPr txBox="1"/>
          <p:nvPr/>
        </p:nvSpPr>
        <p:spPr>
          <a:xfrm>
            <a:off x="5839275" y="6200575"/>
            <a:ext cx="2916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Click on “Add New Question” 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4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3: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Add quantitative question (default screen)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3" name="Google Shape;523;p64"/>
          <p:cNvSpPr txBox="1"/>
          <p:nvPr/>
        </p:nvSpPr>
        <p:spPr>
          <a:xfrm>
            <a:off x="516750" y="17096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24" name="Google Shape;52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600" y="1496050"/>
            <a:ext cx="6240624" cy="51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4"/>
          <p:cNvSpPr txBox="1"/>
          <p:nvPr/>
        </p:nvSpPr>
        <p:spPr>
          <a:xfrm>
            <a:off x="146850" y="1528450"/>
            <a:ext cx="3844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DEFAULT: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6" name="Google Shape;526;p64"/>
          <p:cNvSpPr/>
          <p:nvPr/>
        </p:nvSpPr>
        <p:spPr>
          <a:xfrm>
            <a:off x="3362775" y="2850000"/>
            <a:ext cx="13428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7" name="Google Shape;527;p64"/>
          <p:cNvCxnSpPr/>
          <p:nvPr/>
        </p:nvCxnSpPr>
        <p:spPr>
          <a:xfrm>
            <a:off x="2249275" y="3536013"/>
            <a:ext cx="5340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5"/>
          <p:cNvSpPr/>
          <p:nvPr/>
        </p:nvSpPr>
        <p:spPr>
          <a:xfrm>
            <a:off x="15240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5"/>
          <p:cNvSpPr/>
          <p:nvPr/>
        </p:nvSpPr>
        <p:spPr>
          <a:xfrm>
            <a:off x="6029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3: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Example of adding quantitative question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4" name="Google Shape;534;p65"/>
          <p:cNvSpPr txBox="1"/>
          <p:nvPr/>
        </p:nvSpPr>
        <p:spPr>
          <a:xfrm>
            <a:off x="669150" y="16829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35" name="Google Shape;53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391" y="1444800"/>
            <a:ext cx="6782959" cy="54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5"/>
          <p:cNvSpPr/>
          <p:nvPr/>
        </p:nvSpPr>
        <p:spPr>
          <a:xfrm>
            <a:off x="3340525" y="1444800"/>
            <a:ext cx="1895400" cy="777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65"/>
          <p:cNvSpPr/>
          <p:nvPr/>
        </p:nvSpPr>
        <p:spPr>
          <a:xfrm>
            <a:off x="3574125" y="2496350"/>
            <a:ext cx="15252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8" name="Google Shape;538;p65"/>
          <p:cNvCxnSpPr/>
          <p:nvPr/>
        </p:nvCxnSpPr>
        <p:spPr>
          <a:xfrm>
            <a:off x="2254825" y="3401413"/>
            <a:ext cx="5340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9" name="Google Shape;539;p65"/>
          <p:cNvCxnSpPr/>
          <p:nvPr/>
        </p:nvCxnSpPr>
        <p:spPr>
          <a:xfrm>
            <a:off x="2254825" y="3044888"/>
            <a:ext cx="5340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0" name="Google Shape;540;p65"/>
          <p:cNvSpPr txBox="1"/>
          <p:nvPr/>
        </p:nvSpPr>
        <p:spPr>
          <a:xfrm>
            <a:off x="864400" y="3219075"/>
            <a:ext cx="23160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NOTE!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Once set, for a quantitative question, is set for ALL subsequent questions! (a “feature”!).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1" name="Google Shape;541;p65"/>
          <p:cNvSpPr txBox="1"/>
          <p:nvPr/>
        </p:nvSpPr>
        <p:spPr>
          <a:xfrm>
            <a:off x="1032300" y="1528325"/>
            <a:ext cx="1895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Type in a question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2" name="Google Shape;542;p65"/>
          <p:cNvSpPr txBox="1"/>
          <p:nvPr/>
        </p:nvSpPr>
        <p:spPr>
          <a:xfrm>
            <a:off x="359425" y="2108338"/>
            <a:ext cx="1895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Set other options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43" name="Google Shape;543;p65"/>
          <p:cNvCxnSpPr/>
          <p:nvPr/>
        </p:nvCxnSpPr>
        <p:spPr>
          <a:xfrm>
            <a:off x="2254825" y="2331838"/>
            <a:ext cx="5340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6"/>
          <p:cNvSpPr/>
          <p:nvPr/>
        </p:nvSpPr>
        <p:spPr>
          <a:xfrm>
            <a:off x="15240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6"/>
          <p:cNvSpPr/>
          <p:nvPr/>
        </p:nvSpPr>
        <p:spPr>
          <a:xfrm>
            <a:off x="6029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3: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Example of adding a quantitative question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0" name="Google Shape;550;p66"/>
          <p:cNvSpPr txBox="1"/>
          <p:nvPr/>
        </p:nvSpPr>
        <p:spPr>
          <a:xfrm>
            <a:off x="669150" y="16829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51" name="Google Shape;55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391" y="1444800"/>
            <a:ext cx="6782959" cy="54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6"/>
          <p:cNvSpPr txBox="1"/>
          <p:nvPr/>
        </p:nvSpPr>
        <p:spPr>
          <a:xfrm>
            <a:off x="5992550" y="1798500"/>
            <a:ext cx="1092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Hit create!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3" name="Google Shape;553;p66"/>
          <p:cNvSpPr/>
          <p:nvPr/>
        </p:nvSpPr>
        <p:spPr>
          <a:xfrm>
            <a:off x="6930250" y="1444800"/>
            <a:ext cx="1092300" cy="35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7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7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3: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Result of adding a quantitative question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0" name="Google Shape;560;p67"/>
          <p:cNvSpPr txBox="1"/>
          <p:nvPr/>
        </p:nvSpPr>
        <p:spPr>
          <a:xfrm>
            <a:off x="516750" y="195657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61" name="Google Shape;56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50" y="2068050"/>
            <a:ext cx="7787051" cy="1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7"/>
          <p:cNvSpPr txBox="1"/>
          <p:nvPr/>
        </p:nvSpPr>
        <p:spPr>
          <a:xfrm>
            <a:off x="146850" y="1528450"/>
            <a:ext cx="3844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RES</a:t>
            </a: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ULT: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8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68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4: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Add a written question instead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9" name="Google Shape;569;p68"/>
          <p:cNvSpPr txBox="1"/>
          <p:nvPr/>
        </p:nvSpPr>
        <p:spPr>
          <a:xfrm>
            <a:off x="516750" y="1689600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0" name="Google Shape;57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9015"/>
            <a:ext cx="9144001" cy="27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8"/>
          <p:cNvSpPr txBox="1"/>
          <p:nvPr/>
        </p:nvSpPr>
        <p:spPr>
          <a:xfrm>
            <a:off x="450575" y="1648600"/>
            <a:ext cx="5169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OR</a:t>
            </a: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, switch from default “Quantitative” to “written”: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2" name="Google Shape;572;p68"/>
          <p:cNvSpPr/>
          <p:nvPr/>
        </p:nvSpPr>
        <p:spPr>
          <a:xfrm>
            <a:off x="2902250" y="4191575"/>
            <a:ext cx="1910100" cy="387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68"/>
          <p:cNvSpPr txBox="1"/>
          <p:nvPr/>
        </p:nvSpPr>
        <p:spPr>
          <a:xfrm>
            <a:off x="93425" y="4160825"/>
            <a:ext cx="2362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Select from drop down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9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9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4: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Example of creating a written question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0" name="Google Shape;580;p69"/>
          <p:cNvSpPr txBox="1"/>
          <p:nvPr/>
        </p:nvSpPr>
        <p:spPr>
          <a:xfrm>
            <a:off x="516750" y="1689600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81" name="Google Shape;58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9426"/>
            <a:ext cx="9143999" cy="297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9"/>
          <p:cNvSpPr/>
          <p:nvPr/>
        </p:nvSpPr>
        <p:spPr>
          <a:xfrm>
            <a:off x="2888900" y="2489600"/>
            <a:ext cx="1910100" cy="387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3" name="Google Shape;583;p69"/>
          <p:cNvCxnSpPr/>
          <p:nvPr/>
        </p:nvCxnSpPr>
        <p:spPr>
          <a:xfrm>
            <a:off x="1653025" y="3694263"/>
            <a:ext cx="5340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4" name="Google Shape;584;p69"/>
          <p:cNvCxnSpPr/>
          <p:nvPr/>
        </p:nvCxnSpPr>
        <p:spPr>
          <a:xfrm>
            <a:off x="1653025" y="4482688"/>
            <a:ext cx="5340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5" name="Google Shape;585;p69"/>
          <p:cNvSpPr/>
          <p:nvPr/>
        </p:nvSpPr>
        <p:spPr>
          <a:xfrm>
            <a:off x="3033500" y="3903950"/>
            <a:ext cx="2019000" cy="387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9"/>
          <p:cNvSpPr txBox="1"/>
          <p:nvPr/>
        </p:nvSpPr>
        <p:spPr>
          <a:xfrm>
            <a:off x="450575" y="2458850"/>
            <a:ext cx="1895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Type in a question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7" name="Google Shape;587;p69"/>
          <p:cNvSpPr txBox="1"/>
          <p:nvPr/>
        </p:nvSpPr>
        <p:spPr>
          <a:xfrm>
            <a:off x="291625" y="3204738"/>
            <a:ext cx="1895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Set other options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0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70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4: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Example of creating a written question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4" name="Google Shape;594;p70"/>
          <p:cNvSpPr txBox="1"/>
          <p:nvPr/>
        </p:nvSpPr>
        <p:spPr>
          <a:xfrm>
            <a:off x="516750" y="1689600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95" name="Google Shape;5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9426"/>
            <a:ext cx="9143999" cy="297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0"/>
          <p:cNvSpPr/>
          <p:nvPr/>
        </p:nvSpPr>
        <p:spPr>
          <a:xfrm>
            <a:off x="7506500" y="2489600"/>
            <a:ext cx="1303800" cy="387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0"/>
          <p:cNvSpPr txBox="1"/>
          <p:nvPr/>
        </p:nvSpPr>
        <p:spPr>
          <a:xfrm>
            <a:off x="6366325" y="2779625"/>
            <a:ext cx="1092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Hit create!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1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1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4: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Result of creating a written question 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4" name="Google Shape;604;p71"/>
          <p:cNvSpPr txBox="1"/>
          <p:nvPr/>
        </p:nvSpPr>
        <p:spPr>
          <a:xfrm>
            <a:off x="516750" y="170962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05" name="Google Shape;60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0358"/>
            <a:ext cx="9144001" cy="237728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1"/>
          <p:cNvSpPr txBox="1"/>
          <p:nvPr/>
        </p:nvSpPr>
        <p:spPr>
          <a:xfrm>
            <a:off x="146850" y="1528450"/>
            <a:ext cx="3844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RESULT: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The Name Change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457199" y="2185089"/>
            <a:ext cx="82296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From “Course Evaluations” to “Student Experience of Teaching Surveys [SETs]”</a:t>
            </a:r>
            <a:endParaRPr sz="4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457200" y="5073125"/>
            <a:ext cx="8229600" cy="1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WHY?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2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72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FINAL</a:t>
            </a: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Results of adding questions 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3" name="Google Shape;613;p72"/>
          <p:cNvSpPr txBox="1"/>
          <p:nvPr/>
        </p:nvSpPr>
        <p:spPr>
          <a:xfrm>
            <a:off x="490050" y="169627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14" name="Google Shape;61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1702"/>
            <a:ext cx="9144000" cy="487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3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73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Step 5:  </a:t>
            </a:r>
            <a:r>
              <a:rPr b="1" lang="en-US" sz="24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Editing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1" name="Google Shape;621;p73"/>
          <p:cNvSpPr txBox="1"/>
          <p:nvPr/>
        </p:nvSpPr>
        <p:spPr>
          <a:xfrm>
            <a:off x="490050" y="169627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22" name="Google Shape;62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1702"/>
            <a:ext cx="9144000" cy="4870846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3"/>
          <p:cNvSpPr/>
          <p:nvPr/>
        </p:nvSpPr>
        <p:spPr>
          <a:xfrm>
            <a:off x="7602200" y="3614000"/>
            <a:ext cx="727500" cy="777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73"/>
          <p:cNvSpPr txBox="1"/>
          <p:nvPr/>
        </p:nvSpPr>
        <p:spPr>
          <a:xfrm>
            <a:off x="5678850" y="4525275"/>
            <a:ext cx="3844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Edit, change order, delete questions</a:t>
            </a:r>
            <a:endParaRPr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25" name="Google Shape;625;p73"/>
          <p:cNvCxnSpPr/>
          <p:nvPr/>
        </p:nvCxnSpPr>
        <p:spPr>
          <a:xfrm flipH="1" rot="10800000">
            <a:off x="6781250" y="4224975"/>
            <a:ext cx="820800" cy="353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4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4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Workshop:  Demo site</a:t>
            </a:r>
            <a:endParaRPr b="1" sz="24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2" name="Google Shape;632;p74"/>
          <p:cNvSpPr txBox="1"/>
          <p:nvPr/>
        </p:nvSpPr>
        <p:spPr>
          <a:xfrm>
            <a:off x="490050" y="1696275"/>
            <a:ext cx="8110500" cy="5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           its.ucsc.edu/WYDT-demo</a:t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The Instructor Experience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57200" y="2185107"/>
            <a:ext cx="8229600" cy="3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Your courses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appear automatically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student portals as before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➔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includes graduate seminars</a:t>
            </a:r>
            <a:endParaRPr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Char char="●"/>
            </a:pP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can access WDYT through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Canvas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WDYT</a:t>
            </a:r>
            <a:r>
              <a:rPr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and, after the fact, the </a:t>
            </a:r>
            <a:r>
              <a:rPr b="1" lang="en-US"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DivData portal</a:t>
            </a:r>
            <a:endParaRPr b="1" sz="3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Response Rates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450575" y="2099050"/>
            <a:ext cx="8349600" cy="25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</a:t>
            </a:r>
            <a:r>
              <a:rPr b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can see</a:t>
            </a: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the percentage of students who have responded anytime after the beginning of 9</a:t>
            </a:r>
            <a:r>
              <a:rPr baseline="30000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</a:t>
            </a: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week</a:t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</a:t>
            </a:r>
            <a:r>
              <a:rPr b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cannot see</a:t>
            </a: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whether individuals have responded</a:t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491600" y="4865700"/>
            <a:ext cx="84924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Why is this important?</a:t>
            </a:r>
            <a:endParaRPr b="1"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Char char="➔"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help you increase response rates and in case you use Extra Credit</a:t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0" y="0"/>
            <a:ext cx="9144000" cy="1444800"/>
          </a:xfrm>
          <a:prstGeom prst="rect">
            <a:avLst/>
          </a:prstGeom>
          <a:solidFill>
            <a:schemeClr val="accent4">
              <a:alpha val="917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450574" y="368409"/>
            <a:ext cx="84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2D3D7B"/>
                </a:solidFill>
                <a:latin typeface="Work Sans"/>
                <a:ea typeface="Work Sans"/>
                <a:cs typeface="Work Sans"/>
                <a:sym typeface="Work Sans"/>
              </a:rPr>
              <a:t>The TA Experience</a:t>
            </a:r>
            <a:endParaRPr b="1" i="1" sz="3600">
              <a:solidFill>
                <a:srgbClr val="2D3D7B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97500" y="2023575"/>
            <a:ext cx="8349000" cy="45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Char char="●"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TA surveys are </a:t>
            </a:r>
            <a:r>
              <a:rPr b="1"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now online</a:t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06400" lvl="0" marL="109728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Char char="➔"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Graduate students will be able to immediately electronically access their own past teaching record without going through department staff.</a:t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06400" lvl="0" marL="457200" marR="0" rtl="0" algn="l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Char char="●"/>
            </a:pPr>
            <a:r>
              <a:rPr lang="en-US" sz="2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Grads will need to export this record when they leave the campus, in order to be able to represent their UCSC teaching in future.</a:t>
            </a:r>
            <a:endParaRPr sz="2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